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64" r:id="rId3"/>
    <p:sldId id="378" r:id="rId4"/>
    <p:sldId id="393" r:id="rId5"/>
    <p:sldId id="381" r:id="rId6"/>
    <p:sldId id="379" r:id="rId7"/>
    <p:sldId id="390" r:id="rId8"/>
    <p:sldId id="394" r:id="rId9"/>
    <p:sldId id="382" r:id="rId10"/>
    <p:sldId id="383" r:id="rId11"/>
    <p:sldId id="385" r:id="rId12"/>
    <p:sldId id="395" r:id="rId13"/>
    <p:sldId id="386" r:id="rId14"/>
    <p:sldId id="391" r:id="rId15"/>
    <p:sldId id="387" r:id="rId16"/>
    <p:sldId id="388" r:id="rId17"/>
    <p:sldId id="396" r:id="rId18"/>
    <p:sldId id="397" r:id="rId19"/>
    <p:sldId id="398" r:id="rId20"/>
    <p:sldId id="389" r:id="rId21"/>
    <p:sldId id="392" r:id="rId22"/>
    <p:sldId id="399" r:id="rId23"/>
    <p:sldId id="267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00"/>
    <a:srgbClr val="E6AF00"/>
    <a:srgbClr val="FB85D4"/>
    <a:srgbClr val="FCA6DF"/>
    <a:srgbClr val="424242"/>
    <a:srgbClr val="18CAC2"/>
    <a:srgbClr val="D9D9D9"/>
    <a:srgbClr val="8FAADC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47" autoAdjust="0"/>
    <p:restoredTop sz="95405" autoAdjust="0"/>
  </p:normalViewPr>
  <p:slideViewPr>
    <p:cSldViewPr showGuides="1">
      <p:cViewPr varScale="1">
        <p:scale>
          <a:sx n="57" d="100"/>
          <a:sy n="57" d="100"/>
        </p:scale>
        <p:origin x="78" y="366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28/09/2020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886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5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9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57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37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067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27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63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02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02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90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79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02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smtClean="0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-21538" y="3068961"/>
            <a:ext cx="12192000" cy="273630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LİSELERE GEÇİŞ SİSTEMİ</a:t>
            </a:r>
            <a:endParaRPr lang="en-US" sz="8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21538" y="5805264"/>
            <a:ext cx="122135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600" b="1" dirty="0" smtClean="0">
                <a:solidFill>
                  <a:schemeClr val="accent3"/>
                </a:solidFill>
              </a:rPr>
              <a:t>2020</a:t>
            </a:r>
            <a:endParaRPr lang="en-US" sz="6600" b="1" dirty="0">
              <a:solidFill>
                <a:schemeClr val="accent3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0" y="260648"/>
            <a:ext cx="1217046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9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LGS</a:t>
            </a:r>
            <a:endParaRPr lang="tr-TR" sz="199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380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3600400" cy="489654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623392" y="1938536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847528" y="192960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847528" y="30418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1847528" y="416185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5" name="Dikdörtgen 44"/>
          <p:cNvSpPr/>
          <p:nvPr/>
        </p:nvSpPr>
        <p:spPr>
          <a:xfrm>
            <a:off x="1847528" y="524197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799856" y="3730967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12024" y="2780928"/>
            <a:ext cx="540748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SÜRESİ VE BAŞLAMA SAATİ?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pic>
        <p:nvPicPr>
          <p:cNvPr id="102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844824"/>
            <a:ext cx="2736304" cy="3183584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863752" y="4221088"/>
          <a:ext cx="7920880" cy="196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7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Sayısal</a:t>
                      </a:r>
                      <a:r>
                        <a:rPr lang="tr-TR" sz="2800" baseline="0" dirty="0" smtClean="0"/>
                        <a:t>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Ders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/>
                        <a:t>Soru Sayısı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</a:t>
                      </a:r>
                      <a:r>
                        <a:rPr lang="tr-TR" sz="2000" b="1" baseline="0" dirty="0" smtClean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 Süresi</a:t>
                      </a:r>
                      <a:endParaRPr lang="tr-T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Matematik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40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11.30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80 Dakika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Fen ve Teknoloji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863752" y="1268760"/>
          <a:ext cx="7848872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Sözel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Ders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Soru Sayısı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</a:t>
                      </a:r>
                      <a:r>
                        <a:rPr lang="tr-TR" sz="2000" b="1" baseline="0" dirty="0" smtClean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 Süresi</a:t>
                      </a:r>
                      <a:endParaRPr lang="tr-T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Türkçe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50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09.30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smtClean="0"/>
                        <a:t>75 Dakika</a:t>
                      </a:r>
                    </a:p>
                    <a:p>
                      <a:pPr algn="ctr"/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İnkılâp Tarihi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Din Kültürü ve A.B.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Yabancı Dil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489654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443" y="2545160"/>
            <a:ext cx="6480720" cy="196977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olmayacak.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63352" y="1693662"/>
            <a:ext cx="11665296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ınavla öğrenci alan okullardan en fazla 5 okul tercih edilecek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63352" y="3639340"/>
            <a:ext cx="11665296" cy="19697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yerleştirilecek.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2922042"/>
            <a:ext cx="6098032" cy="184665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Okulların türü, okulların kontenjanı, okulların bulundukları yere göre ortaöğretim kayıt alanları oluşturulacak.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51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929924"/>
            <a:ext cx="4752528" cy="419703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TERCİHLER NASIL YAPILACAK?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159896" y="1439817"/>
            <a:ext cx="7128792" cy="443198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Tercihlerde öğrencinin karşısına</a:t>
            </a:r>
          </a:p>
          <a:p>
            <a:endParaRPr lang="tr-TR" b="1" i="1" dirty="0" smtClean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1-Yerel Yerleştirme</a:t>
            </a: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0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ekranı olmak üzere 3 tercih ekranı çıkacak. Yerel yerleştirme tercihi yapmak zorunlu olup, yerel yerleştirme yapmayan öğrencilere diğer tercih ekranları açılmayacak.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9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875604"/>
            <a:ext cx="5762672" cy="393954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1-Öğrencinin </a:t>
            </a:r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İ</a:t>
            </a:r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kamet Adresi,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B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aşarı Puanı,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</a:t>
            </a:r>
            <a:r>
              <a:rPr lang="tr-TR" sz="24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sınıf)</a:t>
            </a:r>
          </a:p>
          <a:p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Sırasıyla bu kriterlere göre yapılacak.</a:t>
            </a:r>
            <a:endParaRPr lang="tr-TR" sz="28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03412" y="2258055"/>
            <a:ext cx="42484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YEREL</a:t>
            </a:r>
            <a:r>
              <a:rPr lang="tr-TR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YERLEŞTİRMEDE </a:t>
            </a:r>
          </a:p>
          <a:p>
            <a:pPr algn="ctr"/>
            <a:r>
              <a:rPr lang="tr-TR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KRİTERLER</a:t>
            </a:r>
            <a:endParaRPr lang="tr-TR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09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YERLEŞTİRMEDE ÖNCELİK?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5420" y="1342237"/>
            <a:ext cx="10945216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Öğrenciler, ikamet adresine göre bulunduğu Kayıt Alanından okul tercih </a:t>
            </a:r>
            <a:r>
              <a:rPr lang="tr-TR" sz="2400" dirty="0" smtClean="0"/>
              <a:t>etmeleri durumunda</a:t>
            </a:r>
            <a:r>
              <a:rPr lang="tr-TR" sz="2400" dirty="0"/>
              <a:t>, aynı okulu tercih eden Komşu Kayıt Alanındaki öğrencilerden; Komşu </a:t>
            </a:r>
            <a:r>
              <a:rPr lang="tr-TR" sz="2400" dirty="0" smtClean="0"/>
              <a:t>Kayıt Alanındaki </a:t>
            </a:r>
            <a:r>
              <a:rPr lang="tr-TR" sz="2400" dirty="0"/>
              <a:t>öğrenciler de Diğer Kayıt Alanlarındaki öğrencilerden </a:t>
            </a:r>
            <a:r>
              <a:rPr lang="tr-TR" sz="2400" dirty="0" smtClean="0"/>
              <a:t>öncelikli yerleştirilecektir.</a:t>
            </a:r>
            <a:endParaRPr lang="tr-TR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3332" y="1488390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1</a:t>
            </a:r>
            <a:endParaRPr lang="tr-TR" sz="7200" b="1" dirty="0">
              <a:solidFill>
                <a:schemeClr val="accent3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01318" y="297089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2</a:t>
            </a:r>
            <a:endParaRPr lang="tr-TR" sz="7200" b="1" dirty="0">
              <a:solidFill>
                <a:schemeClr val="accent3"/>
              </a:solidFill>
            </a:endParaRP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1010647" y="3140175"/>
            <a:ext cx="10945216" cy="86177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Yerleştirmede, Okul Başarı Puanı yüksek olan öğrenciler öncelikli olarak yerleştirilecektir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107671" y="4339887"/>
            <a:ext cx="10684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Yerleştirmede, 8’inci sınıfta okula özürsüz devamsızlık yapılan </a:t>
            </a:r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gün sayısı </a:t>
            </a:r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az </a:t>
            </a:r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olan öğrenciler </a:t>
            </a:r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öncelikli olarak yerleştirilecektir.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18559" y="421677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3</a:t>
            </a:r>
            <a:endParaRPr lang="tr-TR" sz="72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4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383163"/>
            <a:ext cx="5762672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1-Sınav Puanı,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B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aşarı Puanı,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Yıl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Sonu Başarı Puanı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Üstünlüğü </a:t>
            </a:r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(sırasıyla 8,7 ve 6. Sınıf)</a:t>
            </a:r>
            <a:endParaRPr lang="tr-TR" sz="2800" b="1" i="1" dirty="0">
              <a:solidFill>
                <a:schemeClr val="bg2">
                  <a:lumMod val="25000"/>
                </a:schemeClr>
              </a:solidFill>
              <a:ea typeface="Roboto Condensed" panose="02000000000000000000" pitchFamily="2" charset="0"/>
            </a:endParaRP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4-Tercih önceliği,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5-Öğrencinin Yaşı (küçük olana)</a:t>
            </a:r>
          </a:p>
          <a:p>
            <a:endParaRPr lang="tr-TR" sz="28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Öncelikle sınav puanına bakılacak eşitlik olması durumunda sırasıyla diğer kriterlere bakılacak.</a:t>
            </a:r>
            <a:endParaRPr lang="tr-TR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79376" y="2258055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</a:t>
            </a:r>
            <a:r>
              <a:rPr 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YERLEŞTİRMEDE </a:t>
            </a:r>
          </a:p>
          <a:p>
            <a:pPr algn="ctr"/>
            <a:r>
              <a:rPr lang="tr-TR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  <a:endParaRPr lang="tr-TR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04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6092448" y="3612522"/>
            <a:ext cx="5280207" cy="2480774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8079" y="4329848"/>
              <a:ext cx="51845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 smtClean="0">
                  <a:solidFill>
                    <a:schemeClr val="bg1"/>
                  </a:solidFill>
                </a:rPr>
                <a:t>Adrese Dayalı</a:t>
              </a:r>
            </a:p>
            <a:p>
              <a:pPr algn="ctr"/>
              <a:r>
                <a:rPr lang="tr-TR" sz="2800" b="1" dirty="0" smtClean="0">
                  <a:solidFill>
                    <a:schemeClr val="bg1"/>
                  </a:solidFill>
                </a:rPr>
                <a:t>Yerleştirme  </a:t>
              </a:r>
              <a:r>
                <a:rPr lang="tr-TR" sz="2800" b="1" dirty="0">
                  <a:solidFill>
                    <a:schemeClr val="bg1"/>
                  </a:solidFill>
                </a:rPr>
                <a:t>Sistemi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815458" y="3618291"/>
            <a:ext cx="5304463" cy="2475005"/>
            <a:chOff x="815458" y="3554010"/>
            <a:chExt cx="5304463" cy="2475005"/>
          </a:xfrm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2512" y="4329848"/>
              <a:ext cx="38880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 smtClean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775908" y="2587856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Üst Düzey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96000" y="2588131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Diğer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0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772816"/>
            <a:ext cx="4896544" cy="460851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BELİRLİ OKULLARDA YIĞILMA OLURSA!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447928" y="2431340"/>
            <a:ext cx="6264696" cy="270843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1-Öğrencinin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İkamet Adresi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(Sırasıyla 8,7 ve 6. sınıf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LİSELERE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1785010"/>
            <a:ext cx="6048672" cy="400109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</a:t>
            </a:r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zel okullar isterlerse kendi sınavlarını yapabilecek.</a:t>
            </a:r>
          </a:p>
          <a:p>
            <a:pPr algn="just"/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NASIL OLACAK?</a:t>
            </a:r>
            <a:r>
              <a:rPr lang="en-US" sz="2800" dirty="0"/>
              <a:t/>
            </a:r>
            <a:br>
              <a:rPr lang="en-US" sz="2800" dirty="0"/>
            </a:br>
            <a:endParaRPr lang="vi-VN" sz="28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2000460"/>
            <a:ext cx="6048672" cy="357020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pPr algn="just"/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Yetenek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ınavı 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70)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OBP 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Öğretim 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Başarı 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Puanı 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30)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07368" y="4581128"/>
            <a:ext cx="11449272" cy="1145995"/>
          </a:xfrm>
          <a:prstGeom prst="roundRect">
            <a:avLst>
              <a:gd name="adj" fmla="val 110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6" name="Rounded Rectangle 45"/>
          <p:cNvSpPr/>
          <p:nvPr/>
        </p:nvSpPr>
        <p:spPr>
          <a:xfrm>
            <a:off x="407368" y="2397484"/>
            <a:ext cx="9001707" cy="1249878"/>
          </a:xfrm>
          <a:prstGeom prst="roundRect">
            <a:avLst>
              <a:gd name="adj" fmla="val 1103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440" y="383598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LİSELERE GEÇİŞ SİSTEMİ...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368" y="4869160"/>
            <a:ext cx="11449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bg1"/>
                </a:solidFill>
                <a:latin typeface="+mj-lt"/>
              </a:rPr>
              <a:t>TEŞEKKÜRLER...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07368" y="2489951"/>
            <a:ext cx="90017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bg1"/>
                </a:solidFill>
                <a:latin typeface="+mj-lt"/>
              </a:rPr>
              <a:t>Levent SEYFİ</a:t>
            </a:r>
          </a:p>
          <a:p>
            <a:r>
              <a:rPr lang="tr-TR" sz="3200" b="1" dirty="0" smtClean="0">
                <a:solidFill>
                  <a:schemeClr val="bg1"/>
                </a:solidFill>
                <a:latin typeface="+mj-lt"/>
              </a:rPr>
              <a:t>Rehber Öğretmen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734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6" grpId="0" animBg="1"/>
      <p:bldP spid="11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472" y="2492896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 smtClean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 smtClean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438032" y="2492896"/>
            <a:ext cx="306009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</a:t>
                </a: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B</a:t>
                </a: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 smtClean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644406" y="2492896"/>
            <a:ext cx="3002814" cy="1891440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24502" y="3321997"/>
                <a:ext cx="1740284" cy="4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 smtClean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02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</a:t>
            </a: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ÖĞRENCİ ALAN LİSELERİN SAYISI?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07368" y="3573016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</a:rPr>
              <a:t>1367 okul merkezi sınavla öğrenci alacak.</a:t>
            </a:r>
            <a:endParaRPr lang="tr-TR" sz="32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39416" y="1484784"/>
            <a:ext cx="2016224" cy="18722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1746</a:t>
            </a:r>
          </a:p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Lise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182062"/>
              </p:ext>
            </p:extLst>
          </p:nvPr>
        </p:nvGraphicFramePr>
        <p:xfrm>
          <a:off x="3503712" y="1484784"/>
          <a:ext cx="7848871" cy="3225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94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OKUL SAYILARI VE KONTENJANLARI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OKUL TÜRÜ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OKUL</a:t>
                      </a:r>
                      <a:r>
                        <a:rPr lang="tr-TR" sz="2000" b="1" baseline="0" dirty="0" smtClean="0">
                          <a:solidFill>
                            <a:srgbClr val="0070C0"/>
                          </a:solidFill>
                        </a:rPr>
                        <a:t> SAYISI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KONTANJANLAR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Fen</a:t>
                      </a:r>
                      <a:r>
                        <a:rPr lang="tr-TR" b="1" i="1" baseline="0" dirty="0" smtClean="0"/>
                        <a:t>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310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34.590</a:t>
                      </a:r>
                      <a:endParaRPr lang="tr-TR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Sosyal</a:t>
                      </a:r>
                      <a:r>
                        <a:rPr lang="tr-TR" b="1" i="1" baseline="0" dirty="0" smtClean="0"/>
                        <a:t> bilimler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91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9.420</a:t>
                      </a:r>
                      <a:endParaRPr lang="tr-TR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Anadolu</a:t>
                      </a:r>
                      <a:r>
                        <a:rPr lang="tr-TR" b="1" i="1" baseline="0" dirty="0" smtClean="0"/>
                        <a:t>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290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42.460</a:t>
                      </a:r>
                      <a:endParaRPr lang="tr-TR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Mesleki</a:t>
                      </a:r>
                      <a:r>
                        <a:rPr lang="tr-TR" b="1" i="1" baseline="0" dirty="0" smtClean="0"/>
                        <a:t> ve Teknik Anadolu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716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24.360</a:t>
                      </a:r>
                      <a:endParaRPr lang="tr-TR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Anadolu imam</a:t>
                      </a:r>
                      <a:r>
                        <a:rPr lang="tr-TR" b="1" i="1" baseline="0" dirty="0" smtClean="0"/>
                        <a:t> Hatip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339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28.770</a:t>
                      </a:r>
                      <a:endParaRPr lang="tr-TR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Toplam</a:t>
                      </a:r>
                      <a:endParaRPr lang="tr-TR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1.746</a:t>
                      </a:r>
                      <a:endParaRPr lang="tr-TR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139.600</a:t>
                      </a:r>
                      <a:endParaRPr lang="tr-TR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98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1490280" y="3798727"/>
            <a:ext cx="646764" cy="648072"/>
            <a:chOff x="2495600" y="3102417"/>
            <a:chExt cx="646764" cy="648072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0328" y="3798727"/>
            <a:ext cx="646764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9562" y="3787396"/>
            <a:ext cx="646764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20137" y="3776019"/>
            <a:ext cx="646764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1105685" y="1862618"/>
            <a:ext cx="1432929" cy="1494573"/>
            <a:chOff x="1105685" y="1862618"/>
            <a:chExt cx="1432929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105685" y="1862618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76891" y="2132856"/>
              <a:ext cx="8306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Belli </a:t>
              </a:r>
            </a:p>
            <a:p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Değil</a:t>
              </a:r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854845" y="1877374"/>
            <a:ext cx="1482971" cy="1541003"/>
            <a:chOff x="3854845" y="1877374"/>
            <a:chExt cx="1482971" cy="1541003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54845" y="1877374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76404" y="2132856"/>
              <a:ext cx="8306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Belli 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Değil</a:t>
              </a: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6758336" y="1878795"/>
            <a:ext cx="1496062" cy="1598406"/>
            <a:chOff x="6758336" y="1878795"/>
            <a:chExt cx="1496062" cy="1598406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19160" y="2276872"/>
              <a:ext cx="12856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 Haziran 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</a:p>
            <a:p>
              <a:pPr algn="ctr"/>
              <a:endParaRPr lang="tr-TR" sz="2400" b="1" dirty="0" smtClean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9739512" y="1950688"/>
            <a:ext cx="1390641" cy="1473212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40416" y="2276872"/>
              <a:ext cx="12529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  <a:endParaRPr lang="vi-VN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3432" y="4573353"/>
            <a:ext cx="173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Sınav Başvurular</a:t>
            </a: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ı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91744" y="4576370"/>
            <a:ext cx="15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Sınav Tarihi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0056" y="4576370"/>
            <a:ext cx="1973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40416" y="4573353"/>
            <a:ext cx="141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888088" y="1700808"/>
            <a:ext cx="3147406" cy="3800370"/>
            <a:chOff x="6888088" y="1700808"/>
            <a:chExt cx="3147406" cy="3800370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2"/>
              <a:ext cx="27873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51384" y="1769713"/>
            <a:ext cx="3153516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 smtClean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503712" y="4477007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chemeClr val="bg1"/>
                </a:solidFill>
              </a:rPr>
              <a:t>155 </a:t>
            </a:r>
            <a:r>
              <a:rPr lang="tr-TR" sz="2000" b="1" dirty="0" smtClean="0">
                <a:solidFill>
                  <a:schemeClr val="bg1"/>
                </a:solidFill>
              </a:rPr>
              <a:t>dk</a:t>
            </a:r>
            <a:r>
              <a:rPr lang="tr-TR" sz="1100" dirty="0" smtClean="0">
                <a:solidFill>
                  <a:schemeClr val="bg1"/>
                </a:solidFill>
              </a:rPr>
              <a:t>.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10200456" y="4411099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</a:t>
            </a:r>
            <a:r>
              <a:rPr lang="tr-TR" sz="4800" b="1" dirty="0" smtClean="0">
                <a:solidFill>
                  <a:schemeClr val="bg1"/>
                </a:solidFill>
              </a:rPr>
              <a:t>0 </a:t>
            </a:r>
            <a:endParaRPr lang="tr-T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4991" y="3962607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661543" y="3678638"/>
            <a:ext cx="547789" cy="5414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7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İ</a:t>
            </a:r>
            <a:r>
              <a:rPr lang="tr-TR" sz="2000" b="1" dirty="0" smtClean="0">
                <a:solidFill>
                  <a:schemeClr val="bg1"/>
                </a:solidFill>
              </a:rPr>
              <a:t>n</a:t>
            </a:r>
            <a:r>
              <a:rPr lang="tr-TR" b="1" dirty="0" smtClean="0">
                <a:solidFill>
                  <a:schemeClr val="bg1"/>
                </a:solidFill>
              </a:rPr>
              <a:t>kılap  T</a:t>
            </a:r>
            <a:r>
              <a:rPr lang="tr-TR" sz="1600" b="1" dirty="0" smtClean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335360" y="2204864"/>
            <a:ext cx="5040560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335360" y="3356992"/>
            <a:ext cx="5040560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335360" y="4509120"/>
            <a:ext cx="504056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456384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21 Oval"/>
          <p:cNvSpPr/>
          <p:nvPr/>
        </p:nvSpPr>
        <p:spPr>
          <a:xfrm>
            <a:off x="4655840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3" name="22 Oval"/>
          <p:cNvSpPr/>
          <p:nvPr/>
        </p:nvSpPr>
        <p:spPr>
          <a:xfrm>
            <a:off x="4655840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4" name="23 Oval"/>
          <p:cNvSpPr/>
          <p:nvPr/>
        </p:nvSpPr>
        <p:spPr>
          <a:xfrm>
            <a:off x="4655840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7" name="26 Oval"/>
          <p:cNvSpPr/>
          <p:nvPr/>
        </p:nvSpPr>
        <p:spPr>
          <a:xfrm>
            <a:off x="9480376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76673"/>
            <a:ext cx="121920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55511" y="6525343"/>
            <a:ext cx="8304985" cy="72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up 4"/>
          <p:cNvGrpSpPr/>
          <p:nvPr/>
        </p:nvGrpSpPr>
        <p:grpSpPr>
          <a:xfrm>
            <a:off x="4906512" y="1353767"/>
            <a:ext cx="3346542" cy="5099569"/>
            <a:chOff x="4906512" y="1353767"/>
            <a:chExt cx="3346542" cy="5099569"/>
          </a:xfrm>
        </p:grpSpPr>
        <p:sp>
          <p:nvSpPr>
            <p:cNvPr id="47" name="Isosceles Triangle 2"/>
            <p:cNvSpPr/>
            <p:nvPr/>
          </p:nvSpPr>
          <p:spPr>
            <a:xfrm>
              <a:off x="4906512" y="2436312"/>
              <a:ext cx="3346542" cy="401702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9" name="Freeform 5"/>
            <p:cNvSpPr>
              <a:spLocks noEditPoints="1"/>
            </p:cNvSpPr>
            <p:nvPr/>
          </p:nvSpPr>
          <p:spPr bwMode="auto">
            <a:xfrm flipH="1">
              <a:off x="6263913" y="1353767"/>
              <a:ext cx="722756" cy="1067121"/>
            </a:xfrm>
            <a:custGeom>
              <a:avLst/>
              <a:gdLst>
                <a:gd name="T0" fmla="*/ 299 w 299"/>
                <a:gd name="T1" fmla="*/ 151 h 450"/>
                <a:gd name="T2" fmla="*/ 150 w 299"/>
                <a:gd name="T3" fmla="*/ 1 h 450"/>
                <a:gd name="T4" fmla="*/ 0 w 299"/>
                <a:gd name="T5" fmla="*/ 150 h 450"/>
                <a:gd name="T6" fmla="*/ 20 w 299"/>
                <a:gd name="T7" fmla="*/ 225 h 450"/>
                <a:gd name="T8" fmla="*/ 20 w 299"/>
                <a:gd name="T9" fmla="*/ 225 h 450"/>
                <a:gd name="T10" fmla="*/ 149 w 299"/>
                <a:gd name="T11" fmla="*/ 450 h 450"/>
                <a:gd name="T12" fmla="*/ 279 w 299"/>
                <a:gd name="T13" fmla="*/ 226 h 450"/>
                <a:gd name="T14" fmla="*/ 278 w 299"/>
                <a:gd name="T15" fmla="*/ 226 h 450"/>
                <a:gd name="T16" fmla="*/ 299 w 299"/>
                <a:gd name="T17" fmla="*/ 151 h 450"/>
                <a:gd name="T18" fmla="*/ 149 w 299"/>
                <a:gd name="T19" fmla="*/ 275 h 450"/>
                <a:gd name="T20" fmla="*/ 25 w 299"/>
                <a:gd name="T21" fmla="*/ 150 h 450"/>
                <a:gd name="T22" fmla="*/ 150 w 299"/>
                <a:gd name="T23" fmla="*/ 26 h 450"/>
                <a:gd name="T24" fmla="*/ 274 w 299"/>
                <a:gd name="T25" fmla="*/ 151 h 450"/>
                <a:gd name="T26" fmla="*/ 149 w 299"/>
                <a:gd name="T27" fmla="*/ 27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9" h="450">
                  <a:moveTo>
                    <a:pt x="299" y="151"/>
                  </a:moveTo>
                  <a:cubicBezTo>
                    <a:pt x="299" y="68"/>
                    <a:pt x="232" y="1"/>
                    <a:pt x="150" y="1"/>
                  </a:cubicBezTo>
                  <a:cubicBezTo>
                    <a:pt x="67" y="0"/>
                    <a:pt x="0" y="67"/>
                    <a:pt x="0" y="150"/>
                  </a:cubicBezTo>
                  <a:cubicBezTo>
                    <a:pt x="0" y="177"/>
                    <a:pt x="7" y="203"/>
                    <a:pt x="20" y="225"/>
                  </a:cubicBezTo>
                  <a:cubicBezTo>
                    <a:pt x="20" y="225"/>
                    <a:pt x="20" y="225"/>
                    <a:pt x="20" y="225"/>
                  </a:cubicBezTo>
                  <a:cubicBezTo>
                    <a:pt x="149" y="450"/>
                    <a:pt x="149" y="450"/>
                    <a:pt x="149" y="450"/>
                  </a:cubicBezTo>
                  <a:cubicBezTo>
                    <a:pt x="279" y="226"/>
                    <a:pt x="279" y="226"/>
                    <a:pt x="279" y="226"/>
                  </a:cubicBezTo>
                  <a:cubicBezTo>
                    <a:pt x="278" y="226"/>
                    <a:pt x="278" y="226"/>
                    <a:pt x="278" y="226"/>
                  </a:cubicBezTo>
                  <a:cubicBezTo>
                    <a:pt x="291" y="203"/>
                    <a:pt x="299" y="178"/>
                    <a:pt x="299" y="151"/>
                  </a:cubicBezTo>
                  <a:close/>
                  <a:moveTo>
                    <a:pt x="149" y="275"/>
                  </a:moveTo>
                  <a:cubicBezTo>
                    <a:pt x="80" y="275"/>
                    <a:pt x="24" y="219"/>
                    <a:pt x="25" y="150"/>
                  </a:cubicBezTo>
                  <a:cubicBezTo>
                    <a:pt x="25" y="81"/>
                    <a:pt x="81" y="25"/>
                    <a:pt x="150" y="26"/>
                  </a:cubicBezTo>
                  <a:cubicBezTo>
                    <a:pt x="218" y="26"/>
                    <a:pt x="274" y="82"/>
                    <a:pt x="274" y="151"/>
                  </a:cubicBezTo>
                  <a:cubicBezTo>
                    <a:pt x="274" y="219"/>
                    <a:pt x="218" y="275"/>
                    <a:pt x="149" y="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TextBox 66"/>
            <p:cNvSpPr txBox="1"/>
            <p:nvPr/>
          </p:nvSpPr>
          <p:spPr>
            <a:xfrm>
              <a:off x="6407789" y="141277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3200" b="1" dirty="0" smtClean="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  <a:endParaRPr lang="vi-VN" sz="3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9" name="Metin kutusu 48"/>
          <p:cNvSpPr txBox="1"/>
          <p:nvPr/>
        </p:nvSpPr>
        <p:spPr>
          <a:xfrm>
            <a:off x="5870887" y="4448982"/>
            <a:ext cx="185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8. </a:t>
            </a:r>
            <a:r>
              <a:rPr lang="tr-TR" sz="4000" b="1" dirty="0">
                <a:solidFill>
                  <a:schemeClr val="bg1"/>
                </a:solidFill>
              </a:rPr>
              <a:t>S</a:t>
            </a:r>
            <a:r>
              <a:rPr lang="tr-TR" sz="4000" b="1" dirty="0" smtClean="0">
                <a:solidFill>
                  <a:schemeClr val="bg1"/>
                </a:solidFill>
              </a:rPr>
              <a:t>ınıf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8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du an thang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293"/>
      </a:accent1>
      <a:accent2>
        <a:srgbClr val="58BBB4"/>
      </a:accent2>
      <a:accent3>
        <a:srgbClr val="FA1230"/>
      </a:accent3>
      <a:accent4>
        <a:srgbClr val="C2CB4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3559</TotalTime>
  <Words>642</Words>
  <Application>Microsoft Office PowerPoint</Application>
  <PresentationFormat>Geniş ekran</PresentationFormat>
  <Paragraphs>185</Paragraphs>
  <Slides>23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4" baseType="lpstr">
      <vt:lpstr>宋体</vt:lpstr>
      <vt:lpstr>Aharoni</vt:lpstr>
      <vt:lpstr>Arial</vt:lpstr>
      <vt:lpstr>Calibri</vt:lpstr>
      <vt:lpstr>Oswald Regular</vt:lpstr>
      <vt:lpstr>Roboto</vt:lpstr>
      <vt:lpstr>Roboto Condensed</vt:lpstr>
      <vt:lpstr>Roboto Light</vt:lpstr>
      <vt:lpstr>Source Sans Pro Light</vt:lpstr>
      <vt:lpstr>Verdana</vt:lpstr>
      <vt:lpstr>Office Theme</vt:lpstr>
      <vt:lpstr>PowerPoint Sunusu</vt:lpstr>
      <vt:lpstr>                    LİSELERE YERLEŞTİRME NASIL YAPILACAK?</vt:lpstr>
      <vt:lpstr>SINAVLA ÖĞRENCİ ALAN LİSELER HANGİLERİ?</vt:lpstr>
      <vt:lpstr>SINAVLA ÖĞRENCİ ALAN LİSELERİN SAYISI?</vt:lpstr>
      <vt:lpstr>SINAV ve YERLEŞTİME TAKVİMİ </vt:lpstr>
      <vt:lpstr>SORU SAYISI ve SINAV SÜRESİ</vt:lpstr>
      <vt:lpstr>HANGİ DERSTEN KAÇ SORU ÇIKACAK? </vt:lpstr>
      <vt:lpstr>TESTLERİN KATSAYILARI? </vt:lpstr>
      <vt:lpstr>Sınav Soruları Hangi Sınıflardan Olacak?</vt:lpstr>
      <vt:lpstr>SORULAR NASIL OLACAK? </vt:lpstr>
      <vt:lpstr> SINAV KAÇ OTURUM OLACAK? </vt:lpstr>
      <vt:lpstr> SINAV SÜRESİ VE BAŞLAMA SAATİ? </vt:lpstr>
      <vt:lpstr>SINAV ZORUNLU MU? </vt:lpstr>
      <vt:lpstr>SINAVLA ÖĞRENCİ ALAN LİSELERE TERCİH İŞLEMLERİ </vt:lpstr>
      <vt:lpstr>YEREL YERLEŞTİRME NASIL OLACAK? </vt:lpstr>
      <vt:lpstr>TERCİHLER NASIL YAPILACAK? </vt:lpstr>
      <vt:lpstr>YEREL YERLEŞTİRME NASIL OLACAK? </vt:lpstr>
      <vt:lpstr>YEREL YERLEŞTİRMEDE ÖNCELİK? </vt:lpstr>
      <vt:lpstr>MERKEZİ YERLEŞTİRME NASIL OLACAK? </vt:lpstr>
      <vt:lpstr>BELİRLİ OKULLARDA YIĞILMA OLURSA! </vt:lpstr>
      <vt:lpstr>ÖZEL LİSELERE YERLEŞTİRME NASIL OLACAK? </vt:lpstr>
      <vt:lpstr>GÜZEL SANATLAR VE SPOR LİSELERİNE YERLEŞTİRME NASIL OLACAK? </vt:lpstr>
      <vt:lpstr>LİSELERE GEÇİŞ SİSTEMİ...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PETKİM</cp:lastModifiedBy>
  <cp:revision>287</cp:revision>
  <dcterms:created xsi:type="dcterms:W3CDTF">2014-09-22T14:05:42Z</dcterms:created>
  <dcterms:modified xsi:type="dcterms:W3CDTF">2020-09-28T07:33:43Z</dcterms:modified>
</cp:coreProperties>
</file>